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03"/>
  </p:notesMasterIdLst>
  <p:handoutMasterIdLst>
    <p:handoutMasterId r:id="rId104"/>
  </p:handoutMasterIdLst>
  <p:sldIdLst>
    <p:sldId id="345" r:id="rId2"/>
    <p:sldId id="346" r:id="rId3"/>
    <p:sldId id="386" r:id="rId4"/>
    <p:sldId id="309" r:id="rId5"/>
    <p:sldId id="266" r:id="rId6"/>
    <p:sldId id="268" r:id="rId7"/>
    <p:sldId id="269" r:id="rId8"/>
    <p:sldId id="270" r:id="rId9"/>
    <p:sldId id="271" r:id="rId10"/>
    <p:sldId id="272" r:id="rId11"/>
    <p:sldId id="367" r:id="rId12"/>
    <p:sldId id="329" r:id="rId13"/>
    <p:sldId id="389" r:id="rId14"/>
    <p:sldId id="310" r:id="rId15"/>
    <p:sldId id="332" r:id="rId16"/>
    <p:sldId id="316" r:id="rId17"/>
    <p:sldId id="426" r:id="rId18"/>
    <p:sldId id="390" r:id="rId19"/>
    <p:sldId id="285" r:id="rId20"/>
    <p:sldId id="286" r:id="rId21"/>
    <p:sldId id="391" r:id="rId22"/>
    <p:sldId id="412" r:id="rId23"/>
    <p:sldId id="323" r:id="rId24"/>
    <p:sldId id="325" r:id="rId25"/>
    <p:sldId id="317" r:id="rId26"/>
    <p:sldId id="413" r:id="rId27"/>
    <p:sldId id="282" r:id="rId28"/>
    <p:sldId id="298" r:id="rId29"/>
    <p:sldId id="378" r:id="rId30"/>
    <p:sldId id="347" r:id="rId31"/>
    <p:sldId id="379" r:id="rId32"/>
    <p:sldId id="414" r:id="rId33"/>
    <p:sldId id="365" r:id="rId34"/>
    <p:sldId id="366" r:id="rId35"/>
    <p:sldId id="415" r:id="rId36"/>
    <p:sldId id="351" r:id="rId37"/>
    <p:sldId id="382" r:id="rId38"/>
    <p:sldId id="381" r:id="rId39"/>
    <p:sldId id="353" r:id="rId40"/>
    <p:sldId id="354" r:id="rId41"/>
    <p:sldId id="355" r:id="rId42"/>
    <p:sldId id="383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416" r:id="rId53"/>
    <p:sldId id="349" r:id="rId54"/>
    <p:sldId id="417" r:id="rId55"/>
    <p:sldId id="350" r:id="rId56"/>
    <p:sldId id="418" r:id="rId57"/>
    <p:sldId id="352" r:id="rId58"/>
    <p:sldId id="406" r:id="rId59"/>
    <p:sldId id="401" r:id="rId60"/>
    <p:sldId id="315" r:id="rId61"/>
    <p:sldId id="400" r:id="rId62"/>
    <p:sldId id="405" r:id="rId63"/>
    <p:sldId id="368" r:id="rId64"/>
    <p:sldId id="392" r:id="rId65"/>
    <p:sldId id="398" r:id="rId66"/>
    <p:sldId id="393" r:id="rId67"/>
    <p:sldId id="369" r:id="rId68"/>
    <p:sldId id="394" r:id="rId69"/>
    <p:sldId id="397" r:id="rId70"/>
    <p:sldId id="370" r:id="rId71"/>
    <p:sldId id="372" r:id="rId72"/>
    <p:sldId id="373" r:id="rId73"/>
    <p:sldId id="374" r:id="rId74"/>
    <p:sldId id="402" r:id="rId75"/>
    <p:sldId id="375" r:id="rId76"/>
    <p:sldId id="399" r:id="rId77"/>
    <p:sldId id="423" r:id="rId78"/>
    <p:sldId id="419" r:id="rId79"/>
    <p:sldId id="424" r:id="rId80"/>
    <p:sldId id="403" r:id="rId81"/>
    <p:sldId id="408" r:id="rId82"/>
    <p:sldId id="409" r:id="rId83"/>
    <p:sldId id="422" r:id="rId84"/>
    <p:sldId id="384" r:id="rId85"/>
    <p:sldId id="421" r:id="rId86"/>
    <p:sldId id="407" r:id="rId87"/>
    <p:sldId id="306" r:id="rId88"/>
    <p:sldId id="331" r:id="rId89"/>
    <p:sldId id="327" r:id="rId90"/>
    <p:sldId id="343" r:id="rId91"/>
    <p:sldId id="385" r:id="rId92"/>
    <p:sldId id="344" r:id="rId93"/>
    <p:sldId id="387" r:id="rId94"/>
    <p:sldId id="371" r:id="rId95"/>
    <p:sldId id="395" r:id="rId96"/>
    <p:sldId id="396" r:id="rId97"/>
    <p:sldId id="410" r:id="rId98"/>
    <p:sldId id="411" r:id="rId99"/>
    <p:sldId id="420" r:id="rId100"/>
    <p:sldId id="376" r:id="rId101"/>
    <p:sldId id="425" r:id="rId10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D9D9D9"/>
    <a:srgbClr val="CCCCCC"/>
    <a:srgbClr val="E6B230"/>
    <a:srgbClr val="800000"/>
    <a:srgbClr val="FF0000"/>
    <a:srgbClr val="92D050"/>
    <a:srgbClr val="39BEBE"/>
    <a:srgbClr val="08B2F0"/>
    <a:srgbClr val="5A5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3" autoAdjust="0"/>
    <p:restoredTop sz="86381" autoAdjust="0"/>
  </p:normalViewPr>
  <p:slideViewPr>
    <p:cSldViewPr>
      <p:cViewPr varScale="1">
        <p:scale>
          <a:sx n="73" d="100"/>
          <a:sy n="73" d="100"/>
        </p:scale>
        <p:origin x="7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4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4012F6-1F6F-430B-8E8D-F7B30C915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71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0A1205-783B-476A-9D28-A008F51DC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416A1B-F238-4DAD-B77E-6E26656F27F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6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7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high variability,</a:t>
            </a:r>
            <a:r>
              <a:rPr lang="en-US" baseline="0" dirty="0" smtClean="0"/>
              <a:t> which even leads to lower average loss at low sample rates.  </a:t>
            </a:r>
            <a:r>
              <a:rPr lang="en-US" dirty="0" smtClean="0"/>
              <a:t>Less discretization</a:t>
            </a:r>
            <a:r>
              <a:rPr lang="en-US" baseline="0" dirty="0" smtClean="0"/>
              <a:t> due to larger number of solutions to be found relative to the number of samples taken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69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45F49E-EFB0-438B-9607-5185970C2B6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D03039-AFD6-4BFF-B645-682EFE36A234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Anything could happen.  A vehicle could break down, a customer could cancel, or, as in this example, a new destination could become necessary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8216E8-1FAC-477F-8FB1-43467F59081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926B5C-30E9-4B6A-B7BC-7E3E615FEDB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BECF27-5E9F-4F05-9F35-80B89CA6EBA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space analysis – previous</a:t>
            </a:r>
            <a:r>
              <a:rPr lang="en-US" baseline="0" dirty="0" smtClean="0"/>
              <a:t> states or problem instances inform subsequent problem instances</a:t>
            </a:r>
            <a:endParaRPr lang="en-US" dirty="0" smtClean="0"/>
          </a:p>
          <a:p>
            <a:r>
              <a:rPr lang="en-US" dirty="0" smtClean="0"/>
              <a:t>Library</a:t>
            </a:r>
            <a:r>
              <a:rPr lang="en-US" baseline="0" dirty="0" smtClean="0"/>
              <a:t> generation – storing previous results to help with subsequent problems </a:t>
            </a:r>
          </a:p>
          <a:p>
            <a:r>
              <a:rPr lang="en-US" baseline="0" dirty="0" smtClean="0"/>
              <a:t>Solution space analysis – reasoning about problem instances based on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83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83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results, particularly at</a:t>
            </a:r>
            <a:r>
              <a:rPr lang="en-US" baseline="0" dirty="0" smtClean="0"/>
              <a:t> low sample rates.  Some hint of discretization in SC; very obvious for SSS.  </a:t>
            </a:r>
            <a:r>
              <a:rPr lang="en-US" baseline="0" dirty="0" err="1" smtClean="0"/>
              <a:t>Discritization</a:t>
            </a:r>
            <a:r>
              <a:rPr lang="en-US" baseline="0" dirty="0" smtClean="0"/>
              <a:t> is a function of the specific solutions discovered.  Might find </a:t>
            </a:r>
            <a:r>
              <a:rPr lang="en-US" baseline="0" dirty="0" err="1" smtClean="0"/>
              <a:t>addl</a:t>
            </a:r>
            <a:r>
              <a:rPr lang="en-US" baseline="0" dirty="0" smtClean="0"/>
              <a:t> solutions in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A1205-783B-476A-9D28-A008F51DCEBF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2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D15F8-C044-46CD-8E96-258A4B0F6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C904BA-061E-4FED-93BB-56958E4C4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16438-0CDF-42ED-9290-285198BBD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7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F7625-6988-46B7-AD9B-55DCCDE9D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4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A03CF-1EFB-401A-A4BE-4D0B92526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7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21D12-FF9D-4360-A285-DE60EDA16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68DAC-4676-43A0-88DF-EDA5E2495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0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58C43-70BB-4C45-9CF5-CB69111F5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5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12B9E-085D-4FFB-9725-D2AE6C720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A3F08-92E5-437B-A2F7-150AD352D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EF0-EB44-4D86-9630-72A63ED3F6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393E1-0FFE-4D16-AB8F-2FE92BDB3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C1DFC-3574-449D-A12A-F3DEDCCDB0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2762CB7-A02F-4E26-B6E6-E2132E05489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850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too.com/cartoons/keywords/crash-landings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://www.zazzle.com/not_lost_but_recalculating_gps_t_shirt-2357017198761356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hyperlink" Target="http://blueskygis.blogspot.com/2011/03/titanic-recalculation.html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Rapid Plan </a:t>
            </a:r>
            <a:r>
              <a:rPr lang="en-US" altLang="en-US" sz="3000" dirty="0" smtClean="0"/>
              <a:t>Adaptation </a:t>
            </a:r>
            <a:r>
              <a:rPr lang="en-US" altLang="en-US" sz="3000" dirty="0"/>
              <a:t>Through Offline Analysis of </a:t>
            </a:r>
            <a:br>
              <a:rPr lang="en-US" altLang="en-US" sz="3000" dirty="0"/>
            </a:br>
            <a:r>
              <a:rPr lang="en-US" altLang="en-US" sz="3000" dirty="0"/>
              <a:t>Potential Plan Disruptors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Robert H. Holder, III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Dissertation Defense</a:t>
            </a:r>
          </a:p>
          <a:p>
            <a:pPr eaLnBrk="1" hangingPunct="1"/>
            <a:r>
              <a:rPr lang="en-US" altLang="en-US" dirty="0" smtClean="0"/>
              <a:t>December 9, 2015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609600" y="4743451"/>
            <a:ext cx="29803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Committee: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Marie </a:t>
            </a:r>
            <a:r>
              <a:rPr lang="en-US" altLang="en-US" dirty="0" err="1" smtClean="0">
                <a:solidFill>
                  <a:srgbClr val="000000"/>
                </a:solidFill>
              </a:rPr>
              <a:t>desJardins</a:t>
            </a:r>
            <a:r>
              <a:rPr lang="en-US" altLang="en-US" dirty="0" smtClean="0">
                <a:solidFill>
                  <a:srgbClr val="000000"/>
                </a:solidFill>
              </a:rPr>
              <a:t>, 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</a:t>
            </a:r>
            <a:r>
              <a:rPr lang="en-US" altLang="en-US" dirty="0" err="1">
                <a:solidFill>
                  <a:srgbClr val="000000"/>
                </a:solidFill>
              </a:rPr>
              <a:t>Finin</a:t>
            </a:r>
            <a:r>
              <a:rPr lang="en-US" altLang="en-US" dirty="0">
                <a:solidFill>
                  <a:srgbClr val="000000"/>
                </a:solidFill>
              </a:rPr>
              <a:t>, C</a:t>
            </a:r>
            <a:r>
              <a:rPr lang="en-US" altLang="en-US" dirty="0" smtClean="0">
                <a:solidFill>
                  <a:srgbClr val="000000"/>
                </a:solidFill>
              </a:rPr>
              <a:t>o-Chair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Oates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R. Scott </a:t>
            </a:r>
            <a:r>
              <a:rPr lang="en-US" altLang="en-US" dirty="0" smtClean="0">
                <a:solidFill>
                  <a:srgbClr val="000000"/>
                </a:solidFill>
              </a:rPr>
              <a:t>Cost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Dr. Don Miner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A9DC5A-0344-4385-9320-6447A55D73D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638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6" name="AutoShape 11"/>
          <p:cNvCxnSpPr>
            <a:cxnSpLocks noChangeShapeType="1"/>
            <a:stCxn id="16394" idx="3"/>
            <a:endCxn id="16395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8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2" name="AutoShape 17"/>
          <p:cNvCxnSpPr>
            <a:cxnSpLocks noChangeShapeType="1"/>
            <a:stCxn id="16387" idx="1"/>
            <a:endCxn id="1638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8"/>
          <p:cNvCxnSpPr>
            <a:cxnSpLocks noChangeShapeType="1"/>
            <a:stCxn id="16397" idx="3"/>
            <a:endCxn id="16390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9"/>
          <p:cNvCxnSpPr>
            <a:cxnSpLocks noChangeShapeType="1"/>
            <a:stCxn id="16400" idx="3"/>
            <a:endCxn id="16391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0"/>
          <p:cNvCxnSpPr>
            <a:cxnSpLocks noChangeShapeType="1"/>
            <a:stCxn id="16391" idx="3"/>
            <a:endCxn id="16401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1"/>
          <p:cNvCxnSpPr>
            <a:cxnSpLocks noChangeShapeType="1"/>
            <a:stCxn id="16395" idx="1"/>
            <a:endCxn id="16389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2"/>
          <p:cNvCxnSpPr>
            <a:cxnSpLocks noChangeShapeType="1"/>
            <a:stCxn id="16389" idx="1"/>
            <a:endCxn id="16399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9" name="AutoShape 24"/>
          <p:cNvCxnSpPr>
            <a:cxnSpLocks noChangeShapeType="1"/>
            <a:stCxn id="16390" idx="3"/>
            <a:endCxn id="16408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25"/>
          <p:cNvCxnSpPr>
            <a:cxnSpLocks noChangeShapeType="1"/>
            <a:stCxn id="16408" idx="1"/>
            <a:endCxn id="16398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26"/>
          <p:cNvCxnSpPr>
            <a:cxnSpLocks noChangeShapeType="1"/>
            <a:stCxn id="16393" idx="0"/>
            <a:endCxn id="16392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7"/>
          <p:cNvCxnSpPr>
            <a:cxnSpLocks noChangeShapeType="1"/>
            <a:stCxn id="16392" idx="3"/>
            <a:endCxn id="16394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Oval 28"/>
          <p:cNvSpPr>
            <a:spLocks noChangeArrowheads="1"/>
          </p:cNvSpPr>
          <p:nvPr/>
        </p:nvSpPr>
        <p:spPr bwMode="auto">
          <a:xfrm>
            <a:off x="3048000" y="1905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4" name="Oval 29"/>
          <p:cNvSpPr>
            <a:spLocks noChangeArrowheads="1"/>
          </p:cNvSpPr>
          <p:nvPr/>
        </p:nvSpPr>
        <p:spPr bwMode="auto">
          <a:xfrm>
            <a:off x="3048000" y="3048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5" name="Oval 30"/>
          <p:cNvSpPr>
            <a:spLocks noChangeArrowheads="1"/>
          </p:cNvSpPr>
          <p:nvPr/>
        </p:nvSpPr>
        <p:spPr bwMode="auto">
          <a:xfrm>
            <a:off x="14478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6" name="Oval 31"/>
          <p:cNvSpPr>
            <a:spLocks noChangeArrowheads="1"/>
          </p:cNvSpPr>
          <p:nvPr/>
        </p:nvSpPr>
        <p:spPr bwMode="auto">
          <a:xfrm>
            <a:off x="2209800" y="4953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7" name="Oval 32"/>
          <p:cNvSpPr>
            <a:spLocks noChangeArrowheads="1"/>
          </p:cNvSpPr>
          <p:nvPr/>
        </p:nvSpPr>
        <p:spPr bwMode="auto">
          <a:xfrm>
            <a:off x="3657600" y="5638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8" name="Oval 33"/>
          <p:cNvSpPr>
            <a:spLocks noChangeArrowheads="1"/>
          </p:cNvSpPr>
          <p:nvPr/>
        </p:nvSpPr>
        <p:spPr bwMode="auto">
          <a:xfrm>
            <a:off x="457200" y="4038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9" name="Oval 34"/>
          <p:cNvSpPr>
            <a:spLocks noChangeArrowheads="1"/>
          </p:cNvSpPr>
          <p:nvPr/>
        </p:nvSpPr>
        <p:spPr bwMode="auto">
          <a:xfrm>
            <a:off x="5105400" y="2438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0" name="Oval 35"/>
          <p:cNvSpPr>
            <a:spLocks noChangeArrowheads="1"/>
          </p:cNvSpPr>
          <p:nvPr/>
        </p:nvSpPr>
        <p:spPr bwMode="auto">
          <a:xfrm>
            <a:off x="64008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1" name="Oval 36"/>
          <p:cNvSpPr>
            <a:spLocks noChangeArrowheads="1"/>
          </p:cNvSpPr>
          <p:nvPr/>
        </p:nvSpPr>
        <p:spPr bwMode="auto">
          <a:xfrm>
            <a:off x="7620000" y="4419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2" name="Oval 37"/>
          <p:cNvSpPr>
            <a:spLocks noChangeArrowheads="1"/>
          </p:cNvSpPr>
          <p:nvPr/>
        </p:nvSpPr>
        <p:spPr bwMode="auto">
          <a:xfrm>
            <a:off x="5486400" y="5486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3" name="Oval 38"/>
          <p:cNvSpPr>
            <a:spLocks noChangeArrowheads="1"/>
          </p:cNvSpPr>
          <p:nvPr/>
        </p:nvSpPr>
        <p:spPr bwMode="auto">
          <a:xfrm>
            <a:off x="67056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4" name="Oval 39"/>
          <p:cNvSpPr>
            <a:spLocks noChangeArrowheads="1"/>
          </p:cNvSpPr>
          <p:nvPr/>
        </p:nvSpPr>
        <p:spPr bwMode="auto">
          <a:xfrm>
            <a:off x="72390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5" name="Oval 40"/>
          <p:cNvSpPr>
            <a:spLocks noChangeArrowheads="1"/>
          </p:cNvSpPr>
          <p:nvPr/>
        </p:nvSpPr>
        <p:spPr bwMode="auto">
          <a:xfrm>
            <a:off x="5638800" y="1600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6" name="Oval 41"/>
          <p:cNvSpPr>
            <a:spLocks noChangeArrowheads="1"/>
          </p:cNvSpPr>
          <p:nvPr/>
        </p:nvSpPr>
        <p:spPr bwMode="auto">
          <a:xfrm>
            <a:off x="27432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27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entagon 43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Pentagon 44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431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990600" y="6096000"/>
            <a:ext cx="72755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How to plan contingencies for arbitrary possibilities?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</a:t>
            </a:r>
            <a:r>
              <a:rPr lang="en-US" dirty="0" smtClean="0">
                <a:solidFill>
                  <a:srgbClr val="0099FF"/>
                </a:solidFill>
              </a:rPr>
              <a:t>solution space </a:t>
            </a:r>
            <a:r>
              <a:rPr lang="en-US" dirty="0" smtClean="0"/>
              <a:t>of test domains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Offline preplanning algorithms </a:t>
            </a:r>
            <a:r>
              <a:rPr lang="en-US" dirty="0" smtClean="0"/>
              <a:t>to exploit solution space structure</a:t>
            </a:r>
          </a:p>
          <a:p>
            <a:r>
              <a:rPr lang="en-US" dirty="0" smtClean="0">
                <a:solidFill>
                  <a:srgbClr val="0099FF"/>
                </a:solidFill>
              </a:rPr>
              <a:t>Evaluation</a:t>
            </a:r>
            <a:r>
              <a:rPr lang="en-US" dirty="0" smtClean="0"/>
              <a:t> of algorithms in test domains</a:t>
            </a:r>
          </a:p>
          <a:p>
            <a:r>
              <a:rPr lang="en-US" dirty="0" smtClean="0"/>
              <a:t>Tradeoff between </a:t>
            </a:r>
            <a:r>
              <a:rPr lang="en-US" dirty="0" smtClean="0">
                <a:solidFill>
                  <a:srgbClr val="0099FF"/>
                </a:solidFill>
              </a:rPr>
              <a:t>offline and online time </a:t>
            </a:r>
            <a:r>
              <a:rPr lang="en-US" dirty="0" smtClean="0"/>
              <a:t>for plan library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7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Gopal &amp; </a:t>
            </a:r>
            <a:r>
              <a:rPr lang="en-US" altLang="en-US" dirty="0" err="1" smtClean="0"/>
              <a:t>Starkschall</a:t>
            </a:r>
            <a:r>
              <a:rPr lang="en-US" altLang="en-US" dirty="0" smtClean="0"/>
              <a:t> (2002)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7CE228-6E05-4E06-9D0E-4BAEDA9AE762}" type="slidenum">
              <a:rPr lang="en-US" altLang="en-US"/>
              <a:pPr eaLnBrk="1" hangingPunct="1"/>
              <a:t>101</a:t>
            </a:fld>
            <a:endParaRPr lang="en-US" altLang="en-US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3668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9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6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Reduce reaction time of real-time planners to changes in the environment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Preplanned libraries as alternative to traditional online plan repair</a:t>
            </a:r>
          </a:p>
          <a:p>
            <a:pPr lvl="1"/>
            <a:r>
              <a:rPr lang="en-US" dirty="0" smtClean="0"/>
              <a:t>Leverage larger amount of offline time to save small amount of online time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E208A-F26D-488A-9132-4E06F241563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Technique Comparison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Plan Library Generation</a:t>
            </a:r>
          </a:p>
          <a:p>
            <a:pPr lvl="1" eaLnBrk="1" hangingPunct="1"/>
            <a:r>
              <a:rPr lang="en-US" altLang="en-US" dirty="0" smtClean="0">
                <a:solidFill>
                  <a:srgbClr val="0070C0"/>
                </a:solidFill>
              </a:rPr>
              <a:t>case-based reasoning (created after runtime)</a:t>
            </a:r>
          </a:p>
          <a:p>
            <a:pPr lvl="1" eaLnBrk="1" hangingPunct="1"/>
            <a:r>
              <a:rPr lang="en-US" altLang="en-US" dirty="0" smtClean="0"/>
              <a:t>reactive planning (subset of input, localized)</a:t>
            </a:r>
          </a:p>
          <a:p>
            <a:pPr lvl="1" eaLnBrk="1" hangingPunct="1"/>
            <a:r>
              <a:rPr lang="en-US" altLang="en-US" dirty="0" smtClean="0"/>
              <a:t>conditional &amp; contingency planning (localized)</a:t>
            </a:r>
          </a:p>
          <a:p>
            <a:pPr lvl="1" eaLnBrk="1" hangingPunct="1"/>
            <a:r>
              <a:rPr lang="en-US" altLang="en-US" dirty="0" smtClean="0"/>
              <a:t>decision-theoretic (relies on probabilities)</a:t>
            </a:r>
          </a:p>
          <a:p>
            <a:pPr eaLnBrk="1" hangingPunct="1"/>
            <a:r>
              <a:rPr lang="en-US" altLang="en-US" dirty="0" smtClean="0"/>
              <a:t>Real-time Planning</a:t>
            </a:r>
          </a:p>
          <a:p>
            <a:pPr lvl="1" eaLnBrk="1" hangingPunct="1"/>
            <a:r>
              <a:rPr lang="en-US" altLang="en-US" dirty="0" smtClean="0"/>
              <a:t>plan repair (runtime, works for small changes)</a:t>
            </a:r>
          </a:p>
          <a:p>
            <a:pPr lvl="1" eaLnBrk="1" hangingPunct="1"/>
            <a:r>
              <a:rPr lang="en-US" altLang="en-US" dirty="0" smtClean="0"/>
              <a:t>anytime &amp; contract algorithms (runtime)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718AD-D973-4D39-AB4B-10B15E76E17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1945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Case-Based Reasoning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6553200" cy="234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7200" y="4648200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Smyth &amp; McKenna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219407-2C45-421F-81AC-BAB1B28C17D3}" type="slidenum">
              <a:rPr lang="en-US" altLang="en-US"/>
              <a:pPr eaLnBrk="1" hangingPunct="1"/>
              <a:t>16</a:t>
            </a:fld>
            <a:endParaRPr lang="en-US" alt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Domain Space Analysis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Plan Library Generation – post hoc, partial plans</a:t>
            </a:r>
          </a:p>
          <a:p>
            <a:pPr lvl="1" eaLnBrk="1" hangingPunct="1"/>
            <a:r>
              <a:rPr lang="en-US" altLang="en-US" sz="2000" dirty="0" err="1" smtClean="0"/>
              <a:t>Bulka</a:t>
            </a:r>
            <a:r>
              <a:rPr lang="en-US" altLang="en-US" sz="2000" dirty="0" smtClean="0"/>
              <a:t> (2009) – Backbone planning</a:t>
            </a:r>
          </a:p>
          <a:p>
            <a:pPr lvl="1" eaLnBrk="1" hangingPunct="1"/>
            <a:r>
              <a:rPr lang="en-US" altLang="en-US" sz="2000" dirty="0" err="1" smtClean="0"/>
              <a:t>Kondaris</a:t>
            </a:r>
            <a:r>
              <a:rPr lang="en-US" altLang="en-US" sz="2000" dirty="0" smtClean="0"/>
              <a:t> (2008) – Automated skill learning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Real-time Planning – probabilistic adaptation</a:t>
            </a:r>
          </a:p>
          <a:p>
            <a:pPr lvl="1" eaLnBrk="1" hangingPunct="1"/>
            <a:r>
              <a:rPr lang="en-US" altLang="en-US" sz="2000" dirty="0" smtClean="0"/>
              <a:t>Burns, et. al. (2012) – Anticipatory online planning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Domain Space Analysis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/>
              <a:t>Solution Space Analysis – solution evaluation</a:t>
            </a:r>
          </a:p>
          <a:p>
            <a:pPr lvl="1" eaLnBrk="1" hangingPunct="1"/>
            <a:r>
              <a:rPr lang="en-US" altLang="en-US" sz="2000" dirty="0" smtClean="0"/>
              <a:t>Miner (2009) – Solution gradient lines</a:t>
            </a:r>
          </a:p>
          <a:p>
            <a:pPr lvl="1" eaLnBrk="1" hangingPunct="1"/>
            <a:r>
              <a:rPr lang="en-US" altLang="en-US" sz="2000" dirty="0" smtClean="0"/>
              <a:t>Rosen, et. al. (2005) – Medical plan comparison</a:t>
            </a:r>
          </a:p>
          <a:p>
            <a:pPr lvl="1" eaLnBrk="1" hangingPunct="1"/>
            <a:r>
              <a:rPr lang="en-US" altLang="en-US" sz="2000" dirty="0" smtClean="0"/>
              <a:t>Gopal &amp; </a:t>
            </a:r>
            <a:r>
              <a:rPr lang="en-US" altLang="en-US" sz="2000" dirty="0" err="1" smtClean="0"/>
              <a:t>Starkschall</a:t>
            </a:r>
            <a:r>
              <a:rPr lang="en-US" altLang="en-US" sz="2000" dirty="0" smtClean="0"/>
              <a:t> (2002) – Medical plan topology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State Space Analysis – leverage solved problems</a:t>
            </a:r>
          </a:p>
          <a:p>
            <a:pPr lvl="1" eaLnBrk="1" hangingPunct="1"/>
            <a:r>
              <a:rPr lang="en-US" altLang="en-US" sz="2000" dirty="0" err="1" smtClean="0"/>
              <a:t>Domshlak</a:t>
            </a:r>
            <a:r>
              <a:rPr lang="en-US" altLang="en-US" sz="2000" dirty="0" smtClean="0"/>
              <a:t>, et. al. (2010) – Mapping state to best heuristic</a:t>
            </a:r>
          </a:p>
          <a:p>
            <a:pPr lvl="1" eaLnBrk="1" hangingPunct="1"/>
            <a:r>
              <a:rPr lang="en-US" altLang="en-US" sz="2000" dirty="0" err="1" smtClean="0"/>
              <a:t>Boyan</a:t>
            </a:r>
            <a:r>
              <a:rPr lang="en-US" altLang="en-US" sz="2000" dirty="0" smtClean="0"/>
              <a:t> &amp; Moore (2000) – Estimate best initial search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04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DE5984-F145-4CC5-B996-F1E1E2C83A0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Traveling Salesman Problem (TSP)</a:t>
            </a:r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1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1905000" y="1752600"/>
            <a:ext cx="4953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15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299075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Four fixed cities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Central starting point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Unknown fifth city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 smtClean="0"/>
              <a:t>Minimize distance to travel to all cities</a:t>
            </a: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4588" name="Text Box 19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4589" name="Text Box 20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4590" name="Text Box 21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01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81400" y="2268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743200" y="3079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2438400" y="234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Sampling+Classification</a:t>
            </a:r>
            <a:r>
              <a:rPr lang="en-US" b="1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EA297C-1C25-4BF6-88B2-752473C008D5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1988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Initial view of solution space topology</a:t>
            </a:r>
          </a:p>
        </p:txBody>
      </p:sp>
      <p:pic>
        <p:nvPicPr>
          <p:cNvPr id="41989" name="Picture 14" descr="ladybug-onlyCities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7" descr="ladybug-ideal.bmp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74863"/>
            <a:ext cx="4040188" cy="3030537"/>
          </a:xfrm>
        </p:spPr>
      </p:pic>
      <p:pic>
        <p:nvPicPr>
          <p:cNvPr id="45059" name="Content Placeholder 8" descr="ladybug-approx-sampleRate1per100.bmp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2074863"/>
            <a:ext cx="4041775" cy="3030537"/>
          </a:xfrm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506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Ideal PS Map</a:t>
            </a:r>
          </a:p>
        </p:txBody>
      </p:sp>
      <p:sp>
        <p:nvSpPr>
          <p:cNvPr id="4506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en-US" smtClean="0"/>
              <a:t>Approximated PS Map</a:t>
            </a:r>
          </a:p>
        </p:txBody>
      </p:sp>
      <p:sp>
        <p:nvSpPr>
          <p:cNvPr id="450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2EB19-A289-4E94-8DAA-1029FFE6CA43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b="1" dirty="0" err="1" smtClean="0"/>
              <a:t>SC+Bias</a:t>
            </a:r>
            <a:endParaRPr lang="en-US" b="1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56BDA0-B3F4-4A94-B97D-B32FA42247F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8133" name="Content Placeholder 29" descr="ladybug-idea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27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0EF5D9-D15D-441D-A614-43E7007995F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915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9157" name="Content Placeholder 11" descr="FiveCityFourFixed_0-3.dat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838200"/>
            <a:ext cx="6019800" cy="4786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F7625-6988-46B7-AD9B-55DCCDE9DF4B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0817"/>
            <a:ext cx="655320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001" y="6134725"/>
            <a:ext cx="7888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http://www.zazzle.com/not_lost_but_recalculating_gps_t_shirt-235701719876135680</a:t>
            </a:r>
          </a:p>
          <a:p>
            <a:r>
              <a:rPr lang="en-US" sz="1600" dirty="0" smtClean="0"/>
              <a:t>http://blueskygis.blogspot.com/2011/03/titanic-recalculation.html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96618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73935"/>
            <a:ext cx="6371716" cy="3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samples toward fixed city locations</a:t>
            </a:r>
          </a:p>
          <a:p>
            <a:pPr lvl="1"/>
            <a:r>
              <a:rPr lang="en-US" dirty="0" smtClean="0"/>
              <a:t>City radius</a:t>
            </a:r>
          </a:p>
          <a:p>
            <a:pPr lvl="1"/>
            <a:r>
              <a:rPr lang="en-US" dirty="0" smtClean="0"/>
              <a:t>Bias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8313"/>
            <a:ext cx="8216839" cy="458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6121421" cy="4652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4267200"/>
            <a:ext cx="83388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bias factor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528810"/>
            <a:ext cx="81945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city radius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703723" y="2729870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9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b="1" dirty="0" err="1" smtClean="0"/>
              <a:t>SC+Active</a:t>
            </a:r>
            <a:r>
              <a:rPr lang="en-US" b="1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eventual number of samples</a:t>
            </a:r>
          </a:p>
          <a:p>
            <a:pPr lvl="1">
              <a:buNone/>
            </a:pPr>
            <a:r>
              <a:rPr lang="en-US" dirty="0" smtClean="0"/>
              <a:t>n = </a:t>
            </a:r>
            <a:r>
              <a:rPr lang="en-US" dirty="0" err="1" smtClean="0"/>
              <a:t>sample_rate</a:t>
            </a:r>
            <a:r>
              <a:rPr lang="en-US" dirty="0" smtClean="0"/>
              <a:t> * </a:t>
            </a:r>
            <a:r>
              <a:rPr lang="en-US" dirty="0" err="1" smtClean="0"/>
              <a:t>total_instances</a:t>
            </a:r>
            <a:endParaRPr lang="en-US" dirty="0" smtClean="0"/>
          </a:p>
          <a:p>
            <a:r>
              <a:rPr lang="en-US" dirty="0" smtClean="0"/>
              <a:t>Create initial sample of solutions of size </a:t>
            </a:r>
          </a:p>
          <a:p>
            <a:pPr lvl="1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alpha * n</a:t>
            </a:r>
          </a:p>
          <a:p>
            <a:r>
              <a:rPr lang="en-US" dirty="0" smtClean="0"/>
              <a:t>For each unknown sample</a:t>
            </a:r>
          </a:p>
          <a:p>
            <a:pPr lvl="1"/>
            <a:r>
              <a:rPr lang="en-US" dirty="0" smtClean="0"/>
              <a:t>if polling results in unambiguous result, keep approximate result</a:t>
            </a:r>
          </a:p>
          <a:p>
            <a:pPr lvl="1"/>
            <a:r>
              <a:rPr lang="en-US" dirty="0" smtClean="0"/>
              <a:t>else if total samples &lt; n, generate exact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ladybug-sampl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33800" y="2971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0" y="4495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29400" y="36576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33600" y="5181600"/>
            <a:ext cx="123142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unanimous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810000"/>
            <a:ext cx="12186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ambiguous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4267200"/>
            <a:ext cx="102463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landslide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71800" y="32004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b="1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techniques similar to those used to justify </a:t>
            </a:r>
            <a:r>
              <a:rPr lang="en-US" dirty="0" err="1" smtClean="0"/>
              <a:t>SC+Bias</a:t>
            </a:r>
            <a:r>
              <a:rPr lang="en-US" dirty="0" smtClean="0"/>
              <a:t>, can solution borders be calculated?</a:t>
            </a:r>
          </a:p>
          <a:p>
            <a:r>
              <a:rPr lang="en-US" dirty="0" smtClean="0"/>
              <a:t>For each combination of two solutions, equate objective functions to determine shape of border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5257800" y="29718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72914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(P0,P1)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(P1,P2)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(P2,Px) </a:t>
            </a:r>
            <a:r>
              <a:rPr lang="en-US" dirty="0"/>
              <a:t>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(P0,P1)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(P1,Px)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(Px,P2)</a:t>
            </a:r>
          </a:p>
          <a:p>
            <a:r>
              <a:rPr lang="en-US" dirty="0"/>
              <a:t>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(P1,P2</a:t>
            </a:r>
            <a:r>
              <a:rPr lang="en-US" dirty="0"/>
              <a:t>)                       =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(P1,Px</a:t>
            </a:r>
            <a:r>
              <a:rPr lang="en-US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2514600"/>
            <a:ext cx="8382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0" name="TextBox 12"/>
          <p:cNvSpPr txBox="1">
            <a:spLocks noChangeArrowheads="1"/>
          </p:cNvSpPr>
          <p:nvPr/>
        </p:nvSpPr>
        <p:spPr bwMode="auto">
          <a:xfrm>
            <a:off x="3429000" y="6400800"/>
            <a:ext cx="1905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dist(Px,P1)  = C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897E6980-CC3D-4FA9-B421-402A49180DDA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5410200" y="32766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296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dist(P0,P1) + dist(P1,Px) + dist(Px,P2)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dist(Px,P2) = dist(P0,Px)                       +dist(P1,P2)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276600" y="1600200"/>
            <a:ext cx="2514600" cy="2209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TextBox 11"/>
          <p:cNvSpPr txBox="1">
            <a:spLocks noChangeArrowheads="1"/>
          </p:cNvSpPr>
          <p:nvPr/>
        </p:nvSpPr>
        <p:spPr bwMode="auto">
          <a:xfrm>
            <a:off x="2743200" y="6400800"/>
            <a:ext cx="35814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dist(Px,P2)  = dist(Px,P0) + C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A4BA89-EB0F-41B8-9070-820764EBD23A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Planning Problems</a:t>
            </a:r>
          </a:p>
          <a:p>
            <a:pPr lvl="1" eaLnBrk="1" hangingPunct="1"/>
            <a:r>
              <a:rPr lang="en-US" altLang="en-US" dirty="0" smtClean="0"/>
              <a:t>Shipboard Computing Resource Allocation</a:t>
            </a:r>
          </a:p>
          <a:p>
            <a:pPr lvl="1" eaLnBrk="1" hangingPunct="1"/>
            <a:r>
              <a:rPr lang="en-US" altLang="en-US" dirty="0" smtClean="0"/>
              <a:t>Mobile Sensor Scheduling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Unmanned Vehicle Routing</a:t>
            </a:r>
          </a:p>
          <a:p>
            <a:pPr lvl="1" eaLnBrk="1" hangingPunct="1"/>
            <a:r>
              <a:rPr lang="en-US" altLang="en-US" dirty="0" smtClean="0"/>
              <a:t>Wireless Sensor Network (WSN) Reconfiguration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4C202E48-B1EE-4C5D-9C37-AFB8DD87F7A9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029200" y="35052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321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dist(P0,P1) + dist(P1,P2) + dist(P2,Px)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dist(P2,Px) = dist(P0,Px) + dist(P1,Px)</a:t>
            </a:r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1524000" cy="1295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3962400" y="6411913"/>
            <a:ext cx="7620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ugly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9FA2A627-2174-4DC4-A2EF-90319D384ACA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1600200"/>
            <a:ext cx="3048000" cy="3657600"/>
            <a:chOff x="2743200" y="1600200"/>
            <a:chExt cx="3048000" cy="3657600"/>
          </a:xfrm>
        </p:grpSpPr>
        <p:sp>
          <p:nvSpPr>
            <p:cNvPr id="9" name="Rectangle 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SBE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Unfortunately, solving the equations is not trivial</a:t>
            </a:r>
          </a:p>
          <a:p>
            <a:pPr lvl="0"/>
            <a:r>
              <a:rPr lang="en-US" dirty="0" smtClean="0"/>
              <a:t>Developed </a:t>
            </a:r>
            <a:r>
              <a:rPr lang="en-US" b="1" dirty="0" smtClean="0"/>
              <a:t>SBE-trace</a:t>
            </a:r>
            <a:r>
              <a:rPr lang="en-US" dirty="0" smtClean="0"/>
              <a:t> algorithm to approximate</a:t>
            </a:r>
            <a:endParaRPr lang="en-US" baseline="0" dirty="0" smtClean="0"/>
          </a:p>
          <a:p>
            <a:pPr lvl="1"/>
            <a:r>
              <a:rPr lang="en-US" dirty="0" smtClean="0"/>
              <a:t>sample problem instances to find representatives of solutions in the space</a:t>
            </a:r>
          </a:p>
          <a:p>
            <a:pPr lvl="1"/>
            <a:r>
              <a:rPr lang="en-US" dirty="0" smtClean="0"/>
              <a:t>for each pair combination</a:t>
            </a:r>
          </a:p>
          <a:p>
            <a:pPr lvl="2"/>
            <a:r>
              <a:rPr lang="en-US" dirty="0" smtClean="0"/>
              <a:t>find a problem instance on the boundary using binary search</a:t>
            </a:r>
          </a:p>
          <a:p>
            <a:pPr lvl="2"/>
            <a:r>
              <a:rPr lang="en-US" dirty="0" smtClean="0"/>
              <a:t>trace the solution border from the boundary point</a:t>
            </a:r>
          </a:p>
          <a:p>
            <a:pPr lvl="1"/>
            <a:r>
              <a:rPr lang="en-US" dirty="0" smtClean="0"/>
              <a:t>for each border intersection</a:t>
            </a:r>
          </a:p>
          <a:p>
            <a:pPr lvl="2"/>
            <a:r>
              <a:rPr lang="en-US" dirty="0" smtClean="0"/>
              <a:t>find region to fill in by sending rays in each direction</a:t>
            </a:r>
          </a:p>
          <a:p>
            <a:pPr lvl="2"/>
            <a:r>
              <a:rPr lang="en-US" dirty="0" smtClean="0"/>
              <a:t>fill region using fill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two solution representatives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7" name="Rectangle 6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860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2860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FD9AE8-18BC-4DB8-989D-4E9673AB3A2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1126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1281" name="AutoShape 16"/>
          <p:cNvCxnSpPr>
            <a:cxnSpLocks noChangeShapeType="1"/>
            <a:stCxn id="11267" idx="1"/>
            <a:endCxn id="1126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Pentagon 17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3538" y="6096000"/>
            <a:ext cx="5834062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Three vehicles to visit twelve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tracing red/blue solution border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4572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4267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5600" y="2133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95600" y="1828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39" name="Rectangle 3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found red/blue solution border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22" name="Rectangle 21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b="1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SBE-trace only available in two dimensions</a:t>
            </a:r>
          </a:p>
          <a:p>
            <a:r>
              <a:rPr lang="en-US" dirty="0" smtClean="0"/>
              <a:t>Use SVM-based approach to mimic SBE’s border-finding approach</a:t>
            </a:r>
          </a:p>
          <a:p>
            <a:r>
              <a:rPr lang="en-US" dirty="0" smtClean="0"/>
              <a:t>Train SVM with problem instance as observation and solution as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>
          <a:xfrm>
            <a:off x="4381500" y="4267200"/>
            <a:ext cx="2019300" cy="2438400"/>
          </a:xfrm>
          <a:prstGeom prst="rect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4267200"/>
            <a:ext cx="2057400" cy="24384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b="1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Support Vector Machine+</a:t>
            </a:r>
            <a:br>
              <a:rPr lang="en-US" sz="3600" dirty="0" smtClean="0"/>
            </a:br>
            <a:r>
              <a:rPr lang="en-US" sz="3600" dirty="0" smtClean="0"/>
              <a:t>Solution Border Estimation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SBE-trace to find problem instances on solution borders</a:t>
            </a:r>
          </a:p>
          <a:p>
            <a:r>
              <a:rPr lang="en-US" dirty="0" smtClean="0"/>
              <a:t>Augment training instances to constrain the placement of maximum margin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5105400" y="4267200"/>
            <a:ext cx="1295400" cy="2438400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4267200"/>
            <a:ext cx="2743200" cy="2438400"/>
          </a:xfrm>
          <a:prstGeom prst="rect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38700" y="4968152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2550" y="4968151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74996" y="4114800"/>
            <a:ext cx="13260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random</a:t>
            </a:r>
          </a:p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40965" y="5613064"/>
            <a:ext cx="1595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via SBE-trace</a:t>
            </a:r>
          </a:p>
        </p:txBody>
      </p:sp>
      <p:cxnSp>
        <p:nvCxnSpPr>
          <p:cNvPr id="7" name="Straight Connector 6"/>
          <p:cNvCxnSpPr>
            <a:stCxn id="5" idx="1"/>
            <a:endCxn id="12" idx="6"/>
          </p:cNvCxnSpPr>
          <p:nvPr/>
        </p:nvCxnSpPr>
        <p:spPr>
          <a:xfrm flipH="1">
            <a:off x="2743200" y="4437966"/>
            <a:ext cx="3931796" cy="638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13" idx="7"/>
          </p:cNvCxnSpPr>
          <p:nvPr/>
        </p:nvCxnSpPr>
        <p:spPr>
          <a:xfrm flipH="1">
            <a:off x="6214922" y="4437966"/>
            <a:ext cx="460074" cy="563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  <a:endCxn id="16" idx="5"/>
          </p:cNvCxnSpPr>
          <p:nvPr/>
        </p:nvCxnSpPr>
        <p:spPr>
          <a:xfrm flipH="1" flipV="1">
            <a:off x="5357672" y="5148328"/>
            <a:ext cx="1283293" cy="649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" idx="1"/>
            <a:endCxn id="15" idx="5"/>
          </p:cNvCxnSpPr>
          <p:nvPr/>
        </p:nvCxnSpPr>
        <p:spPr>
          <a:xfrm flipH="1" flipV="1">
            <a:off x="5033822" y="5148329"/>
            <a:ext cx="1607143" cy="649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b="1" dirty="0" smtClean="0"/>
              <a:t>Select from Sampled Solutions (SSS)</a:t>
            </a:r>
            <a:endParaRPr lang="en-US" b="1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from Sampled Solutions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sample creates a set of known solutions</a:t>
            </a:r>
          </a:p>
          <a:p>
            <a:r>
              <a:rPr lang="en-US" dirty="0" smtClean="0"/>
              <a:t>For each unsolved problem instance, test each known solution and assign the best one</a:t>
            </a:r>
          </a:p>
          <a:p>
            <a:r>
              <a:rPr lang="en-US" dirty="0" smtClean="0"/>
              <a:t>Assumes cost of solution evaluation is not prohibitive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2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Select from Sampled Solutions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" y="987425"/>
            <a:ext cx="701463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828800" y="1828800"/>
            <a:ext cx="1676400" cy="13716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7868" y="2872322"/>
            <a:ext cx="1676400" cy="1371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55446" y="2438400"/>
            <a:ext cx="589492" cy="119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44269" y="1888090"/>
            <a:ext cx="401338" cy="55031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26935" y="2239445"/>
            <a:ext cx="401338" cy="55031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15240" y="1661319"/>
            <a:ext cx="382427" cy="533400"/>
          </a:xfrm>
          <a:prstGeom prst="ellipse">
            <a:avLst/>
          </a:prstGeom>
          <a:noFill/>
          <a:ln>
            <a:solidFill>
              <a:srgbClr val="E6B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1213" y="3952461"/>
            <a:ext cx="1676400" cy="1371600"/>
          </a:xfrm>
          <a:prstGeom prst="ellipse">
            <a:avLst/>
          </a:prstGeom>
          <a:noFill/>
          <a:ln>
            <a:solidFill>
              <a:srgbClr val="2F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4419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698" y="5039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20577750">
            <a:off x="915641" y="4797799"/>
            <a:ext cx="2787184" cy="190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4425" y="4432536"/>
            <a:ext cx="127767" cy="152400"/>
          </a:xfrm>
          <a:prstGeom prst="ellipse">
            <a:avLst/>
          </a:prstGeom>
          <a:solidFill>
            <a:srgbClr val="5A5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950" y="4648200"/>
            <a:ext cx="127767" cy="152400"/>
          </a:xfrm>
          <a:prstGeom prst="ellipse">
            <a:avLst/>
          </a:prstGeom>
          <a:solidFill>
            <a:srgbClr val="08B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8949" y="4870128"/>
            <a:ext cx="127767" cy="152400"/>
          </a:xfrm>
          <a:prstGeom prst="ellipse">
            <a:avLst/>
          </a:prstGeom>
          <a:solidFill>
            <a:srgbClr val="39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4426" y="5086155"/>
            <a:ext cx="127767" cy="152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4424" y="5301819"/>
            <a:ext cx="127767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1833" y="5519652"/>
            <a:ext cx="127767" cy="152400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1832" y="5741580"/>
            <a:ext cx="127767" cy="152400"/>
          </a:xfrm>
          <a:prstGeom prst="ellipse">
            <a:avLst/>
          </a:prstGeom>
          <a:solidFill>
            <a:srgbClr val="E6B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8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14D81C-3FAF-4070-82D6-5EFD190DA3B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12291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0" name="AutoShape 11"/>
          <p:cNvCxnSpPr>
            <a:cxnSpLocks noChangeShapeType="1"/>
            <a:stCxn id="12297" idx="0"/>
            <a:endCxn id="12298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3"/>
            <a:endCxn id="12299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7" name="AutoShape 18"/>
          <p:cNvCxnSpPr>
            <a:cxnSpLocks noChangeShapeType="1"/>
            <a:stCxn id="12291" idx="1"/>
            <a:endCxn id="12291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9"/>
          <p:cNvCxnSpPr>
            <a:cxnSpLocks noChangeShapeType="1"/>
            <a:stCxn id="12302" idx="3"/>
            <a:endCxn id="12294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0"/>
          <p:cNvCxnSpPr>
            <a:cxnSpLocks noChangeShapeType="1"/>
            <a:stCxn id="12294" idx="0"/>
            <a:endCxn id="12303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1"/>
          <p:cNvCxnSpPr>
            <a:cxnSpLocks noChangeShapeType="1"/>
            <a:stCxn id="12303" idx="1"/>
            <a:endCxn id="12296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2"/>
          <p:cNvCxnSpPr>
            <a:cxnSpLocks noChangeShapeType="1"/>
            <a:stCxn id="12305" idx="3"/>
            <a:endCxn id="12295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3"/>
          <p:cNvCxnSpPr>
            <a:cxnSpLocks noChangeShapeType="1"/>
            <a:stCxn id="12295" idx="3"/>
            <a:endCxn id="12306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4"/>
          <p:cNvCxnSpPr>
            <a:cxnSpLocks noChangeShapeType="1"/>
            <a:stCxn id="12299" idx="1"/>
            <a:endCxn id="12293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5"/>
          <p:cNvCxnSpPr>
            <a:cxnSpLocks noChangeShapeType="1"/>
            <a:stCxn id="12293" idx="1"/>
            <a:endCxn id="12304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19" name="AutoShape 11"/>
          <p:cNvCxnSpPr>
            <a:cxnSpLocks noChangeShapeType="1"/>
            <a:stCxn id="30" idx="2"/>
            <a:endCxn id="12297" idx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19"/>
          <p:cNvCxnSpPr>
            <a:cxnSpLocks noChangeShapeType="1"/>
            <a:endCxn id="12302" idx="0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22"/>
          <p:cNvCxnSpPr>
            <a:cxnSpLocks noChangeShapeType="1"/>
            <a:endCxn id="12305" idx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133600" y="6096000"/>
            <a:ext cx="52514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Static solution for known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Three domains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Traveling Salesman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0-1 Knapsack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Elevator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Map approximation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Average fraction of utility loss from optimal</a:t>
            </a:r>
          </a:p>
          <a:p>
            <a:r>
              <a:rPr lang="en-US" altLang="en-US" sz="2400" dirty="0" smtClean="0"/>
              <a:t>System performance</a:t>
            </a:r>
          </a:p>
          <a:p>
            <a:pPr lvl="1"/>
            <a:r>
              <a:rPr lang="en-US" altLang="en-US" sz="2000" dirty="0" smtClean="0"/>
              <a:t>Comparison to online repair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Offline computation time vs. online performance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318A94-A6DC-443D-94A3-C9D816A68E07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Traveling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Goal is to visit all locations and minimize the distance traveled</a:t>
            </a:r>
          </a:p>
          <a:p>
            <a:r>
              <a:rPr lang="en-US" dirty="0" smtClean="0"/>
              <a:t>99 fixed cities, 1 variable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Ideal PS Map – TSP</a:t>
            </a:r>
            <a:br>
              <a:rPr lang="en-US" dirty="0" smtClean="0"/>
            </a:br>
            <a:r>
              <a:rPr lang="en-US" sz="2400" dirty="0" smtClean="0"/>
              <a:t>99 fixed cities, 100x100 region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334" t="20448" r="23610" b="7982"/>
          <a:stretch/>
        </p:blipFill>
        <p:spPr bwMode="auto">
          <a:xfrm>
            <a:off x="1828800" y="16764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4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0" y="1596848"/>
            <a:ext cx="6477000" cy="4246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445" y="48006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5899081" cy="4441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2351" y="4889499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46888" y="2693275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20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4" y="1981200"/>
            <a:ext cx="7924800" cy="3977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16" y="1295400"/>
            <a:ext cx="6429375" cy="384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6755" y="47983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69723" y="2856102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975104" y="3593592"/>
            <a:ext cx="4038600" cy="616945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Knapsack is limited by weight</a:t>
            </a:r>
          </a:p>
          <a:p>
            <a:r>
              <a:rPr lang="en-US" dirty="0" smtClean="0"/>
              <a:t>A pool of items of varying weight and value is available</a:t>
            </a:r>
          </a:p>
          <a:p>
            <a:r>
              <a:rPr lang="en-US" dirty="0" smtClean="0"/>
              <a:t>Goal is to maximize the value of the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66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194560" y="1554480"/>
            <a:ext cx="4691240" cy="4873888"/>
            <a:chOff x="2194560" y="1554480"/>
            <a:chExt cx="4691240" cy="4873888"/>
          </a:xfrm>
        </p:grpSpPr>
        <p:sp>
          <p:nvSpPr>
            <p:cNvPr id="4" name="Freeform 3"/>
            <p:cNvSpPr/>
            <p:nvPr/>
          </p:nvSpPr>
          <p:spPr>
            <a:xfrm>
              <a:off x="2194560" y="1554480"/>
              <a:ext cx="4651512" cy="896112"/>
            </a:xfrm>
            <a:custGeom>
              <a:avLst/>
              <a:gdLst>
                <a:gd name="connsiteX0" fmla="*/ 0 w 4681331"/>
                <a:gd name="connsiteY0" fmla="*/ 0 h 884583"/>
                <a:gd name="connsiteX1" fmla="*/ 0 w 4681331"/>
                <a:gd name="connsiteY1" fmla="*/ 884583 h 884583"/>
                <a:gd name="connsiteX2" fmla="*/ 4681331 w 4681331"/>
                <a:gd name="connsiteY2" fmla="*/ 884583 h 884583"/>
                <a:gd name="connsiteX3" fmla="*/ 4671391 w 4681331"/>
                <a:gd name="connsiteY3" fmla="*/ 0 h 884583"/>
                <a:gd name="connsiteX4" fmla="*/ 0 w 4681331"/>
                <a:gd name="connsiteY4" fmla="*/ 0 h 88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1331" h="884583">
                  <a:moveTo>
                    <a:pt x="0" y="0"/>
                  </a:moveTo>
                  <a:lnTo>
                    <a:pt x="0" y="884583"/>
                  </a:lnTo>
                  <a:lnTo>
                    <a:pt x="4681331" y="884583"/>
                  </a:lnTo>
                  <a:lnTo>
                    <a:pt x="46713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542032" y="2435087"/>
              <a:ext cx="4343400" cy="765313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19400" y="3171973"/>
              <a:ext cx="4038600" cy="323402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3497108"/>
              <a:ext cx="3733800" cy="180369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91256" y="3698375"/>
              <a:ext cx="3648456" cy="743964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64992" y="4463238"/>
              <a:ext cx="3505200" cy="21460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05200" y="4685242"/>
              <a:ext cx="3352800" cy="26775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1960" y="1562572"/>
              <a:ext cx="2633840" cy="35844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06824" y="5049534"/>
              <a:ext cx="2578976" cy="841248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99432" y="5841698"/>
              <a:ext cx="2286000" cy="31016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48200" y="6163192"/>
              <a:ext cx="2237600" cy="26517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877175" cy="370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8877" y="464820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07923" y="321167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0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9866"/>
            <a:ext cx="7467600" cy="4174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67000" y="4572000"/>
            <a:ext cx="3291840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27755" y="4919990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22512" y="3483467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35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ICAPS International Planning Competition problem</a:t>
            </a:r>
          </a:p>
          <a:p>
            <a:r>
              <a:rPr lang="en-US" dirty="0" smtClean="0"/>
              <a:t>Multiple passengers with various starting and destination locations</a:t>
            </a:r>
          </a:p>
          <a:p>
            <a:r>
              <a:rPr lang="en-US" dirty="0" smtClean="0"/>
              <a:t>“Slow” elevators stop at every floor in a specified range of floors</a:t>
            </a:r>
          </a:p>
          <a:p>
            <a:pPr lvl="1"/>
            <a:r>
              <a:rPr lang="en-US" dirty="0" smtClean="0"/>
              <a:t>Low cost to move, high cost to stop and start</a:t>
            </a:r>
          </a:p>
          <a:p>
            <a:r>
              <a:rPr lang="en-US" dirty="0" smtClean="0"/>
              <a:t>“Fast” elevators stop at the specified intervals throughout the complete range of floors</a:t>
            </a:r>
          </a:p>
          <a:p>
            <a:pPr lvl="1"/>
            <a:r>
              <a:rPr lang="en-US" dirty="0" smtClean="0"/>
              <a:t>High cost to move, low cost to stop and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AFB20F-8F09-4E2C-AA80-EF532149973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13315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1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3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24" name="AutoShape 11"/>
          <p:cNvCxnSpPr>
            <a:cxnSpLocks noChangeShapeType="1"/>
            <a:stCxn id="13321" idx="0"/>
            <a:endCxn id="13322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2"/>
          <p:cNvCxnSpPr>
            <a:cxnSpLocks noChangeShapeType="1"/>
            <a:stCxn id="13322" idx="3"/>
            <a:endCxn id="13323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31" name="AutoShape 18"/>
          <p:cNvCxnSpPr>
            <a:cxnSpLocks noChangeShapeType="1"/>
            <a:stCxn id="13315" idx="1"/>
            <a:endCxn id="13315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19"/>
          <p:cNvCxnSpPr>
            <a:cxnSpLocks noChangeShapeType="1"/>
            <a:stCxn id="13326" idx="3"/>
            <a:endCxn id="13318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0"/>
          <p:cNvCxnSpPr>
            <a:cxnSpLocks noChangeShapeType="1"/>
            <a:stCxn id="13318" idx="0"/>
            <a:endCxn id="13327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1"/>
          <p:cNvCxnSpPr>
            <a:cxnSpLocks noChangeShapeType="1"/>
            <a:stCxn id="13327" idx="1"/>
            <a:endCxn id="13320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2"/>
          <p:cNvCxnSpPr>
            <a:cxnSpLocks noChangeShapeType="1"/>
            <a:stCxn id="13329" idx="3"/>
            <a:endCxn id="13319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3"/>
          <p:cNvCxnSpPr>
            <a:cxnSpLocks noChangeShapeType="1"/>
            <a:stCxn id="13319" idx="3"/>
            <a:endCxn id="13330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4"/>
          <p:cNvCxnSpPr>
            <a:cxnSpLocks noChangeShapeType="1"/>
            <a:stCxn id="13323" idx="1"/>
            <a:endCxn id="13317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5"/>
          <p:cNvCxnSpPr>
            <a:cxnSpLocks noChangeShapeType="1"/>
            <a:stCxn id="13317" idx="1"/>
            <a:endCxn id="13328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40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44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390650" y="6096000"/>
            <a:ext cx="67627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Consideration for potential additional destination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041650" y="4306888"/>
            <a:ext cx="2114550" cy="1785937"/>
          </a:xfrm>
          <a:custGeom>
            <a:avLst/>
            <a:gdLst>
              <a:gd name="connsiteX0" fmla="*/ 0 w 2115879"/>
              <a:gd name="connsiteY0" fmla="*/ 1786270 h 1786270"/>
              <a:gd name="connsiteX1" fmla="*/ 2115879 w 2115879"/>
              <a:gd name="connsiteY1" fmla="*/ 0 h 1786270"/>
              <a:gd name="connsiteX2" fmla="*/ 425302 w 2115879"/>
              <a:gd name="connsiteY2" fmla="*/ 1786270 h 1786270"/>
              <a:gd name="connsiteX3" fmla="*/ 0 w 2115879"/>
              <a:gd name="connsiteY3" fmla="*/ 1786270 h 17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879" h="1786270">
                <a:moveTo>
                  <a:pt x="0" y="1786270"/>
                </a:moveTo>
                <a:lnTo>
                  <a:pt x="2115879" y="0"/>
                </a:lnTo>
                <a:lnTo>
                  <a:pt x="425302" y="1786270"/>
                </a:lnTo>
                <a:lnTo>
                  <a:pt x="0" y="17862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2"/>
            <a:r>
              <a:rPr lang="en-US" dirty="0" smtClean="0"/>
              <a:t>Makes plans applicable to more problem instances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r>
              <a:rPr lang="en-US" dirty="0" smtClean="0"/>
              <a:t>Online Repair Framework</a:t>
            </a:r>
          </a:p>
          <a:p>
            <a:pPr lvl="1"/>
            <a:r>
              <a:rPr lang="en-US" dirty="0" smtClean="0"/>
              <a:t>van der </a:t>
            </a:r>
            <a:r>
              <a:rPr lang="en-US" dirty="0" err="1" smtClean="0"/>
              <a:t>Krogt</a:t>
            </a:r>
            <a:r>
              <a:rPr lang="en-US" dirty="0" smtClean="0"/>
              <a:t> &amp; de </a:t>
            </a:r>
            <a:r>
              <a:rPr lang="en-US" dirty="0" err="1" smtClean="0"/>
              <a:t>Weerdt</a:t>
            </a:r>
            <a:r>
              <a:rPr lang="en-US" dirty="0" smtClean="0"/>
              <a:t> (2005)</a:t>
            </a:r>
          </a:p>
          <a:p>
            <a:pPr lvl="1"/>
            <a:r>
              <a:rPr lang="en-US" dirty="0" err="1" smtClean="0"/>
              <a:t>Unrefinement</a:t>
            </a:r>
            <a:r>
              <a:rPr lang="en-US" dirty="0" smtClean="0"/>
              <a:t> – remove conflicting steps</a:t>
            </a:r>
          </a:p>
          <a:p>
            <a:pPr lvl="1"/>
            <a:r>
              <a:rPr lang="en-US" dirty="0" smtClean="0"/>
              <a:t>Refinement – add steps that contribute to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5070"/>
            <a:ext cx="5129213" cy="222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11" y="5029200"/>
            <a:ext cx="6475190" cy="11487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43932" y="4154787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Plan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6548"/>
            <a:ext cx="6115050" cy="176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1867"/>
            <a:ext cx="6115050" cy="18044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3951051" y="3587519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3961"/>
            <a:ext cx="7848600" cy="411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657600"/>
            <a:ext cx="2895600" cy="182880"/>
          </a:xfrm>
          <a:prstGeom prst="rect">
            <a:avLst/>
          </a:prstGeom>
          <a:solidFill>
            <a:srgbClr val="4F81BD">
              <a:alpha val="1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3955" y="4191001"/>
            <a:ext cx="9204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sample rate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43001" y="2754478"/>
            <a:ext cx="226536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fraction of utility loss from optimal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9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Offline Time Investment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Conclusions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2786063" cy="1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50458"/>
            <a:ext cx="2743200" cy="91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5800"/>
            <a:ext cx="841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two-item knapsack </a:t>
            </a:r>
            <a:r>
              <a:rPr lang="en-US" dirty="0" smtClean="0"/>
              <a:t>problem </a:t>
            </a:r>
            <a:r>
              <a:rPr lang="en-US" dirty="0" smtClean="0"/>
              <a:t>using SVM+SBE, offline time is </a:t>
            </a:r>
            <a:r>
              <a:rPr lang="en-US" b="1" dirty="0" smtClean="0"/>
              <a:t>0.96 seconds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63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1135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2600"/>
            <a:ext cx="810827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8" y="1743057"/>
            <a:ext cx="7982023" cy="41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Offline Time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0" y="1816414"/>
            <a:ext cx="7743119" cy="40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73DF4-414E-426B-A326-C3EC4BF70C9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14339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4341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48" name="AutoShape 11"/>
          <p:cNvCxnSpPr>
            <a:cxnSpLocks noChangeShapeType="1"/>
            <a:stCxn id="14345" idx="0"/>
            <a:endCxn id="14346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/>
          <p:cNvCxnSpPr>
            <a:cxnSpLocks noChangeShapeType="1"/>
            <a:stCxn id="14346" idx="3"/>
            <a:endCxn id="14347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1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2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3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55" name="AutoShape 18"/>
          <p:cNvCxnSpPr>
            <a:cxnSpLocks noChangeShapeType="1"/>
            <a:stCxn id="14339" idx="1"/>
            <a:endCxn id="14339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19"/>
          <p:cNvCxnSpPr>
            <a:cxnSpLocks noChangeShapeType="1"/>
            <a:stCxn id="14350" idx="3"/>
            <a:endCxn id="14342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7" name="AutoShape 20"/>
          <p:cNvCxnSpPr>
            <a:cxnSpLocks noChangeShapeType="1"/>
            <a:stCxn id="14342" idx="0"/>
            <a:endCxn id="14351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21"/>
          <p:cNvCxnSpPr>
            <a:cxnSpLocks noChangeShapeType="1"/>
            <a:stCxn id="14351" idx="1"/>
            <a:endCxn id="14344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22"/>
          <p:cNvCxnSpPr>
            <a:cxnSpLocks noChangeShapeType="1"/>
            <a:stCxn id="14353" idx="3"/>
            <a:endCxn id="14343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/>
          <p:cNvCxnSpPr>
            <a:cxnSpLocks noChangeShapeType="1"/>
            <a:stCxn id="14343" idx="3"/>
            <a:endCxn id="14354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24"/>
          <p:cNvCxnSpPr>
            <a:cxnSpLocks noChangeShapeType="1"/>
            <a:stCxn id="14347" idx="1"/>
            <a:endCxn id="14341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25"/>
          <p:cNvCxnSpPr>
            <a:cxnSpLocks noChangeShapeType="1"/>
            <a:stCxn id="14341" idx="1"/>
            <a:endCxn id="14352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64" name="AutoShape 27"/>
          <p:cNvCxnSpPr>
            <a:cxnSpLocks noChangeShapeType="1"/>
            <a:stCxn id="14342" idx="3"/>
            <a:endCxn id="14363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/>
          <p:cNvCxnSpPr>
            <a:cxnSpLocks noChangeShapeType="1"/>
            <a:stCxn id="14363" idx="1"/>
            <a:endCxn id="14351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29"/>
          <p:cNvCxnSpPr>
            <a:cxnSpLocks noChangeShapeType="1"/>
            <a:stCxn id="14345" idx="0"/>
            <a:endCxn id="14344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30"/>
          <p:cNvCxnSpPr>
            <a:cxnSpLocks noChangeShapeType="1"/>
            <a:stCxn id="14344" idx="3"/>
            <a:endCxn id="14346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667000" y="3810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3702050" y="44338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3581400" y="3505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cxnSp>
        <p:nvCxnSpPr>
          <p:cNvPr id="14371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Pentagon 35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Pentagon 37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375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7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524000" y="6096000"/>
            <a:ext cx="6472238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Contingency solution for additional destination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Offline Time Investment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Conclusions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5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domains may have solution spaces consisting of </a:t>
            </a:r>
            <a:r>
              <a:rPr lang="en-US" dirty="0" smtClean="0">
                <a:solidFill>
                  <a:srgbClr val="0099FF"/>
                </a:solidFill>
              </a:rPr>
              <a:t>homogeneous regions</a:t>
            </a:r>
          </a:p>
          <a:p>
            <a:r>
              <a:rPr lang="en-US" dirty="0" smtClean="0"/>
              <a:t>Less well behaved solution spaces can be </a:t>
            </a:r>
            <a:r>
              <a:rPr lang="en-US" dirty="0" smtClean="0">
                <a:solidFill>
                  <a:srgbClr val="0099FF"/>
                </a:solidFill>
              </a:rPr>
              <a:t>transformed</a:t>
            </a:r>
            <a:r>
              <a:rPr lang="en-US" dirty="0" smtClean="0"/>
              <a:t> to create homogeneous regions</a:t>
            </a:r>
          </a:p>
          <a:p>
            <a:r>
              <a:rPr lang="en-US" dirty="0" smtClean="0"/>
              <a:t>These regions can be exploited to </a:t>
            </a:r>
            <a:r>
              <a:rPr lang="en-US" dirty="0" smtClean="0">
                <a:solidFill>
                  <a:srgbClr val="0099FF"/>
                </a:solidFill>
              </a:rPr>
              <a:t>approximate the solution space</a:t>
            </a:r>
          </a:p>
          <a:p>
            <a:r>
              <a:rPr lang="en-US" dirty="0" smtClean="0"/>
              <a:t>The approximations allow for adaptation that is </a:t>
            </a:r>
            <a:r>
              <a:rPr lang="en-US" dirty="0" smtClean="0">
                <a:solidFill>
                  <a:srgbClr val="0099FF"/>
                </a:solidFill>
              </a:rPr>
              <a:t>comparable to online repair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9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Conclusions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that explicitly </a:t>
            </a:r>
            <a:r>
              <a:rPr lang="en-US" dirty="0" smtClean="0">
                <a:solidFill>
                  <a:srgbClr val="0099FF"/>
                </a:solidFill>
              </a:rPr>
              <a:t>query a set of known solutions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0099FF"/>
                </a:solidFill>
              </a:rPr>
              <a:t> calculate solution borders </a:t>
            </a:r>
            <a:r>
              <a:rPr lang="en-US" dirty="0" smtClean="0"/>
              <a:t>are more successful than nearest-neighbor based techniques</a:t>
            </a:r>
          </a:p>
          <a:p>
            <a:r>
              <a:rPr lang="en-US" dirty="0" smtClean="0"/>
              <a:t>At low sample rates, </a:t>
            </a:r>
            <a:r>
              <a:rPr lang="en-US" dirty="0" smtClean="0">
                <a:solidFill>
                  <a:srgbClr val="0099FF"/>
                </a:solidFill>
              </a:rPr>
              <a:t>targeted sampling </a:t>
            </a:r>
            <a:r>
              <a:rPr lang="en-US" dirty="0" smtClean="0"/>
              <a:t>contributes to accurate approximations</a:t>
            </a:r>
          </a:p>
          <a:p>
            <a:r>
              <a:rPr lang="en-US" dirty="0" smtClean="0"/>
              <a:t>Algorithm accuracy is </a:t>
            </a:r>
            <a:r>
              <a:rPr lang="en-US" dirty="0" smtClean="0">
                <a:solidFill>
                  <a:srgbClr val="0099FF"/>
                </a:solidFill>
              </a:rPr>
              <a:t>sensitive to discovered solutions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solidFill>
                  <a:srgbClr val="0099FF"/>
                </a:solidFill>
              </a:rPr>
              <a:t>Representation framework </a:t>
            </a:r>
            <a:r>
              <a:rPr lang="en-US" altLang="en-US" sz="2400" dirty="0" smtClean="0"/>
              <a:t>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</a:t>
            </a:r>
            <a:r>
              <a:rPr lang="en-US" altLang="en-US" sz="2400" dirty="0" smtClean="0">
                <a:solidFill>
                  <a:srgbClr val="0099FF"/>
                </a:solidFill>
              </a:rPr>
              <a:t>generate plan libraries</a:t>
            </a:r>
          </a:p>
          <a:p>
            <a:r>
              <a:rPr lang="en-US" altLang="en-US" sz="2400" dirty="0" smtClean="0"/>
              <a:t>Techniques to </a:t>
            </a:r>
            <a:r>
              <a:rPr lang="en-US" altLang="en-US" sz="2400" dirty="0" smtClean="0">
                <a:solidFill>
                  <a:srgbClr val="0099FF"/>
                </a:solidFill>
              </a:rPr>
              <a:t>manipulate the structure of the solution space</a:t>
            </a:r>
            <a:r>
              <a:rPr lang="en-US" altLang="en-US" sz="2400" dirty="0" smtClean="0"/>
              <a:t> to be favorable for approximation algorithms</a:t>
            </a:r>
          </a:p>
          <a:p>
            <a:r>
              <a:rPr lang="en-US" altLang="en-US" sz="2400" dirty="0" smtClean="0">
                <a:solidFill>
                  <a:srgbClr val="0099FF"/>
                </a:solidFill>
              </a:rPr>
              <a:t>Algorithm evaluation </a:t>
            </a:r>
            <a:r>
              <a:rPr lang="en-US" altLang="en-US" sz="2400" dirty="0" smtClean="0"/>
              <a:t>by 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8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 of solution space using fixed characteristics of problem domain</a:t>
            </a:r>
          </a:p>
          <a:p>
            <a:pPr lvl="1"/>
            <a:r>
              <a:rPr lang="en-US" dirty="0" smtClean="0"/>
              <a:t>Number of unique solutions</a:t>
            </a:r>
          </a:p>
          <a:p>
            <a:pPr lvl="1"/>
            <a:r>
              <a:rPr lang="en-US" dirty="0" smtClean="0"/>
              <a:t>Size of homogeneous solution regions</a:t>
            </a:r>
          </a:p>
          <a:p>
            <a:pPr lvl="1"/>
            <a:r>
              <a:rPr lang="en-US" dirty="0" smtClean="0"/>
              <a:t>Indication of necessity of solution abstraction or </a:t>
            </a:r>
            <a:r>
              <a:rPr lang="en-US" dirty="0" err="1" smtClean="0"/>
              <a:t>reindexing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84</a:t>
            </a:fld>
            <a:endParaRPr lang="en-US" altLang="en-US"/>
          </a:p>
        </p:txBody>
      </p:sp>
      <p:pic>
        <p:nvPicPr>
          <p:cNvPr id="5" name="Content Placeholder 7" descr="knapsack-400-id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4797727"/>
            <a:ext cx="1447800" cy="145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29" descr="ladybug-ideal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3" y="4668988"/>
            <a:ext cx="227753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Future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1"/>
            <a:r>
              <a:rPr lang="en-US" dirty="0" smtClean="0"/>
              <a:t>Plan </a:t>
            </a:r>
            <a:r>
              <a:rPr lang="en-US" dirty="0" err="1" smtClean="0"/>
              <a:t>Reindexing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6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sz="3600" dirty="0" smtClean="0"/>
              <a:t>Thank you!</a:t>
            </a: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Backup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BC278-562D-4543-9C02-5D9B4D62CA1B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Framework to model and reason about the topological structure of the solutions of related plans</a:t>
            </a:r>
          </a:p>
          <a:p>
            <a:r>
              <a:rPr lang="en-US" altLang="en-US" sz="2400" smtClean="0"/>
              <a:t>Techniques to predict and leverage the effect of problem instance characteristics and attributes on the topological structure of the solution space</a:t>
            </a:r>
          </a:p>
          <a:p>
            <a:r>
              <a:rPr lang="en-US" altLang="en-US" sz="2400" smtClean="0"/>
              <a:t>Novel algorithms that exploit solution space structure to generate plan libraries, select &amp; configure algorithms, and decompose large problems</a:t>
            </a:r>
          </a:p>
          <a:p>
            <a:r>
              <a:rPr lang="en-US" altLang="en-US" sz="2400" smtClean="0"/>
              <a:t>Evaluation of these algorithms on a sample problems by comparison to competing techniques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3A6B54-2945-49C3-920D-BEE8A5CA810C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 err="1" smtClean="0"/>
              <a:t>Bulka</a:t>
            </a:r>
            <a:r>
              <a:rPr lang="en-US" altLang="en-US" sz="1600" dirty="0" smtClean="0"/>
              <a:t> (2009) “Efficient Planning Using Plan Libraries to Capture the Structure of the State Space”</a:t>
            </a:r>
          </a:p>
          <a:p>
            <a:pPr eaLnBrk="1" hangingPunct="1"/>
            <a:r>
              <a:rPr lang="en-US" altLang="en-US" sz="1600" dirty="0" smtClean="0"/>
              <a:t>Gopal &amp; </a:t>
            </a:r>
            <a:r>
              <a:rPr lang="en-US" altLang="en-US" sz="1600" dirty="0" err="1" smtClean="0"/>
              <a:t>Starkschall</a:t>
            </a:r>
            <a:r>
              <a:rPr lang="en-US" altLang="en-US" sz="1600" dirty="0" smtClean="0"/>
              <a:t> (2002) “Plan space: representation of treatment plans in multidimensional space”</a:t>
            </a:r>
          </a:p>
          <a:p>
            <a:r>
              <a:rPr lang="en-US" altLang="en-US" sz="1600" dirty="0" smtClean="0"/>
              <a:t>Hoffman (2001) “Local Search Topology in Planning Benchmarks: An Empirical Analysis”</a:t>
            </a:r>
          </a:p>
          <a:p>
            <a:pPr eaLnBrk="1" hangingPunct="1"/>
            <a:r>
              <a:rPr lang="en-US" altLang="en-US" sz="1600" dirty="0" smtClean="0"/>
              <a:t>Hoffman &amp; </a:t>
            </a:r>
            <a:r>
              <a:rPr lang="en-US" altLang="en-US" sz="1600" dirty="0" err="1" smtClean="0"/>
              <a:t>Nebel</a:t>
            </a:r>
            <a:r>
              <a:rPr lang="en-US" altLang="en-US" sz="1600" dirty="0" smtClean="0"/>
              <a:t> (2001) “The FF Planning System: Fast Plan Generation Through Heuristic Search”</a:t>
            </a:r>
          </a:p>
          <a:p>
            <a:pPr eaLnBrk="1" hangingPunct="1"/>
            <a:r>
              <a:rPr lang="en-US" altLang="en-US" sz="1600" dirty="0" err="1" smtClean="0"/>
              <a:t>Onder</a:t>
            </a:r>
            <a:r>
              <a:rPr lang="en-US" altLang="en-US" sz="1600" dirty="0" smtClean="0"/>
              <a:t> &amp; Pollack (1996) “Contingency Selection in Plan Generation”</a:t>
            </a:r>
          </a:p>
          <a:p>
            <a:r>
              <a:rPr lang="en-US" altLang="en-US" sz="1600" dirty="0" err="1" smtClean="0"/>
              <a:t>Kondaris</a:t>
            </a:r>
            <a:r>
              <a:rPr lang="en-US" altLang="en-US" sz="1600" dirty="0" smtClean="0"/>
              <a:t> (2008) “Autonomous Robot Skill Acquisition”</a:t>
            </a:r>
          </a:p>
          <a:p>
            <a:pPr eaLnBrk="1" hangingPunct="1"/>
            <a:r>
              <a:rPr lang="en-US" altLang="en-US" sz="1600" dirty="0" smtClean="0"/>
              <a:t>Miner (2009) “Rule Abstraction: Understanding Emergent Behavior in Swarm Systems”</a:t>
            </a:r>
          </a:p>
          <a:p>
            <a:pPr eaLnBrk="1" hangingPunct="1"/>
            <a:r>
              <a:rPr lang="en-US" altLang="en-US" sz="1600" dirty="0" smtClean="0"/>
              <a:t>Smyth &amp; </a:t>
            </a:r>
            <a:r>
              <a:rPr lang="en-US" altLang="en-US" sz="1600" dirty="0" err="1" smtClean="0"/>
              <a:t>McKenny</a:t>
            </a:r>
            <a:r>
              <a:rPr lang="en-US" altLang="en-US" sz="1600" dirty="0" smtClean="0"/>
              <a:t> (2001) “Competence Models and the Maintenance Problem”</a:t>
            </a:r>
          </a:p>
          <a:p>
            <a:pPr eaLnBrk="1" hangingPunct="1"/>
            <a:r>
              <a:rPr lang="en-US" altLang="en-US" sz="1600" dirty="0" smtClean="0"/>
              <a:t>Rosen, et. al. (2005) “Interactively exploring optimized treatment plans”</a:t>
            </a:r>
          </a:p>
          <a:p>
            <a:pPr eaLnBrk="1" hangingPunct="1"/>
            <a:r>
              <a:rPr lang="en-US" altLang="en-US" sz="1600" dirty="0" err="1" smtClean="0"/>
              <a:t>Trinquart</a:t>
            </a:r>
            <a:r>
              <a:rPr lang="en-US" altLang="en-US" sz="1600" dirty="0" smtClean="0"/>
              <a:t> (2003) “Analyzing Reachability within Plan Space”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47C29-7B47-4D60-AFC2-1146D3E8AC4A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700E0A-0D4D-4683-9183-665197E7DB5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15363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5365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0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1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2" name="AutoShape 11"/>
          <p:cNvCxnSpPr>
            <a:cxnSpLocks noChangeShapeType="1"/>
            <a:stCxn id="15370" idx="3"/>
            <a:endCxn id="15371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8" name="AutoShape 17"/>
          <p:cNvCxnSpPr>
            <a:cxnSpLocks noChangeShapeType="1"/>
            <a:stCxn id="15363" idx="1"/>
            <a:endCxn id="15363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8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9"/>
          <p:cNvCxnSpPr>
            <a:cxnSpLocks noChangeShapeType="1"/>
            <a:stCxn id="15376" idx="3"/>
            <a:endCxn id="15367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20"/>
          <p:cNvCxnSpPr>
            <a:cxnSpLocks noChangeShapeType="1"/>
            <a:stCxn id="15367" idx="3"/>
            <a:endCxn id="15377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21"/>
          <p:cNvCxnSpPr>
            <a:cxnSpLocks noChangeShapeType="1"/>
            <a:stCxn id="15371" idx="1"/>
            <a:endCxn id="15365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22"/>
          <p:cNvCxnSpPr>
            <a:cxnSpLocks noChangeShapeType="1"/>
            <a:stCxn id="15365" idx="1"/>
            <a:endCxn id="15375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4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85" name="AutoShape 24"/>
          <p:cNvCxnSpPr>
            <a:cxnSpLocks noChangeShapeType="1"/>
            <a:stCxn id="15366" idx="3"/>
            <a:endCxn id="15384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25"/>
          <p:cNvCxnSpPr>
            <a:cxnSpLocks noChangeShapeType="1"/>
            <a:stCxn id="15384" idx="1"/>
            <a:endCxn id="15374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26"/>
          <p:cNvCxnSpPr>
            <a:cxnSpLocks noChangeShapeType="1"/>
            <a:stCxn id="15369" idx="0"/>
            <a:endCxn id="15368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27"/>
          <p:cNvCxnSpPr>
            <a:cxnSpLocks noChangeShapeType="1"/>
            <a:stCxn id="15368" idx="3"/>
            <a:endCxn id="15370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entagon 29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393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828800" y="6096000"/>
            <a:ext cx="55102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Implementation of contingency 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Contingency Planning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E8037D-8104-4D43-A200-A2C3F6CCCDC0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143875" cy="3894138"/>
          </a:xfrm>
        </p:spPr>
      </p:pic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609600" y="5486400"/>
            <a:ext cx="258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Onder &amp; Pollock (1996)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 Miner (2009)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6B108A-47C7-44B0-8129-AB7F110D4AE3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6800"/>
            <a:ext cx="5629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800600"/>
            <a:ext cx="31670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1023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  <a:r>
              <a:rPr lang="en-US" altLang="en-US" sz="2400" smtClean="0"/>
              <a:t>For planning problems in a real-time environment,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440A-80B3-41FE-9FC4-A59997CDCA6A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Plan Library:  </a:t>
            </a:r>
            <a:r>
              <a:rPr lang="en-US" sz="2400" b="1" dirty="0">
                <a:latin typeface="Arial" charset="0"/>
              </a:rPr>
              <a:t>Problem space analysis </a:t>
            </a:r>
            <a:r>
              <a:rPr lang="en-US" sz="2400" dirty="0">
                <a:latin typeface="Arial" charset="0"/>
              </a:rPr>
              <a:t>can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inform the efficient creation of a plan library.</a:t>
            </a: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762000" y="4419600"/>
            <a:ext cx="6629400" cy="157003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Problem Space Analysis:  A </a:t>
            </a:r>
            <a:r>
              <a:rPr lang="en-US" sz="2400" b="1" dirty="0">
                <a:latin typeface="Arial" charset="0"/>
              </a:rPr>
              <a:t>sampling of problem instances and their solutions</a:t>
            </a:r>
            <a:r>
              <a:rPr lang="en-US" sz="2400" dirty="0">
                <a:latin typeface="Arial" charset="0"/>
              </a:rPr>
              <a:t> can lend insight into the underlying structure of the domain.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62000" y="16764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A </a:t>
            </a:r>
            <a:r>
              <a:rPr lang="en-US" sz="2400" b="1" dirty="0">
                <a:latin typeface="Arial" charset="0"/>
              </a:rPr>
              <a:t>plan library </a:t>
            </a:r>
            <a:r>
              <a:rPr lang="en-US" sz="2400" dirty="0">
                <a:latin typeface="Arial" charset="0"/>
              </a:rPr>
              <a:t>is a means of rapidly adapting to a new environment.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533400" y="2667000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224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 of heuristic solver inaccuracies</a:t>
            </a:r>
          </a:p>
          <a:p>
            <a:r>
              <a:rPr lang="en-US" dirty="0" smtClean="0"/>
              <a:t>Reduction of unique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3048000"/>
            <a:ext cx="7596188" cy="29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5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96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462" y="5715000"/>
            <a:ext cx="8853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http://www.zazzle.com/not_lost_but_recalculating_gps_t_shirt-235701719876135680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http://www.jantoo.com/cartoons/keywords/crash-landings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http://blueskygis.blogspot.com/2011/03/titanic-recalculation.html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" y="16383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lowres.jantoo.com/mythology-crash-global_positioning_system-direction-navigator-ufo-16530240_l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26" y="592932"/>
            <a:ext cx="3069506" cy="2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52572"/>
            <a:ext cx="45720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Domshlak</a:t>
            </a:r>
            <a:r>
              <a:rPr lang="en-US" dirty="0" smtClean="0"/>
              <a:t>, et. al.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611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Boyan</a:t>
            </a:r>
            <a:r>
              <a:rPr lang="en-US" dirty="0" smtClean="0"/>
              <a:t> &amp; Moore (2000)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0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95F907-66B4-4AB2-8816-D13C7C9AAEAA}" type="slidenum">
              <a:rPr lang="en-US" altLang="en-US"/>
              <a:pPr eaLnBrk="1" hangingPunct="1"/>
              <a:t>99</a:t>
            </a:fld>
            <a:endParaRPr lang="en-US" altLang="en-US"/>
          </a:p>
        </p:txBody>
      </p:sp>
      <p:pic>
        <p:nvPicPr>
          <p:cNvPr id="25603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  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5612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5614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  <p:extLst>
      <p:ext uri="{BB962C8B-B14F-4D97-AF65-F5344CB8AC3E}">
        <p14:creationId xmlns:p14="http://schemas.microsoft.com/office/powerpoint/2010/main" val="1163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</Template>
  <TotalTime>82844</TotalTime>
  <Words>2970</Words>
  <Application>Microsoft Office PowerPoint</Application>
  <PresentationFormat>On-screen Show (4:3)</PresentationFormat>
  <Paragraphs>733</Paragraphs>
  <Slides>101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Wingdings</vt:lpstr>
      <vt:lpstr>Network</vt:lpstr>
      <vt:lpstr>Rapid Plan Adaptation Through Offline Analysis of  Potential Plan Disruptors</vt:lpstr>
      <vt:lpstr>Outline </vt:lpstr>
      <vt:lpstr>Motivation</vt:lpstr>
      <vt:lpstr>Motivation 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Overview</vt:lpstr>
      <vt:lpstr>Contributions </vt:lpstr>
      <vt:lpstr>Outline </vt:lpstr>
      <vt:lpstr>Related Work – Technique Comparison</vt:lpstr>
      <vt:lpstr>Related Work –  Case-Based Reasoning</vt:lpstr>
      <vt:lpstr>Related Work –  Domain Space Analysis</vt:lpstr>
      <vt:lpstr>Related Work – Domain Space Analysis (2)</vt:lpstr>
      <vt:lpstr>Outline </vt:lpstr>
      <vt:lpstr>Traveling Salesman Problem (TSP)</vt:lpstr>
      <vt:lpstr>Approach: Problem-Solution Map</vt:lpstr>
      <vt:lpstr>Outline </vt:lpstr>
      <vt:lpstr>Outline </vt:lpstr>
      <vt:lpstr>Sampling+Classification </vt:lpstr>
      <vt:lpstr>Sampling+Classification </vt:lpstr>
      <vt:lpstr>Sampling+Classification </vt:lpstr>
      <vt:lpstr>Outline </vt:lpstr>
      <vt:lpstr>SC+Bias - Domain-Based Hints </vt:lpstr>
      <vt:lpstr>SC+Bias - Domain-Based Hints </vt:lpstr>
      <vt:lpstr>SC+Bias - Domain-Based Hints</vt:lpstr>
      <vt:lpstr>SC+Bias</vt:lpstr>
      <vt:lpstr>SC+Bias</vt:lpstr>
      <vt:lpstr>Outline </vt:lpstr>
      <vt:lpstr>Sampling &amp; Classification +  Active Learning</vt:lpstr>
      <vt:lpstr>Sampling &amp; Classification +  Active Learning</vt:lpstr>
      <vt:lpstr>Outline </vt:lpstr>
      <vt:lpstr>Solution Border Estimation 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Solution Border Estimation</vt:lpstr>
      <vt:lpstr>SBE Implementation</vt:lpstr>
      <vt:lpstr>SBE – two solution representatives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tracing red/blue solution border</vt:lpstr>
      <vt:lpstr>SBE – found red/blue solution border</vt:lpstr>
      <vt:lpstr>Outline </vt:lpstr>
      <vt:lpstr>Support Vector Machine </vt:lpstr>
      <vt:lpstr>Outline </vt:lpstr>
      <vt:lpstr>Support Vector Machine+ Solution Border Estimation</vt:lpstr>
      <vt:lpstr>Outline </vt:lpstr>
      <vt:lpstr>Select from Sampled Solutions </vt:lpstr>
      <vt:lpstr>Select from Sampled Solutions </vt:lpstr>
      <vt:lpstr>Outline </vt:lpstr>
      <vt:lpstr>Evaluation </vt:lpstr>
      <vt:lpstr>Evaluation: Traveling Salesman Problem</vt:lpstr>
      <vt:lpstr>Ideal PS Map – TSP 99 fixed cities, 100x100 region</vt:lpstr>
      <vt:lpstr>Evaluation: TSP</vt:lpstr>
      <vt:lpstr>Evaluation: TSP</vt:lpstr>
      <vt:lpstr>Evaluation: Knapsack Problem</vt:lpstr>
      <vt:lpstr>Ideal PS Map – Knapsack problem initial slack = 4 dag, new item’s weight and value vary from 1 to 100</vt:lpstr>
      <vt:lpstr>Evaluation: Knapsack Problem</vt:lpstr>
      <vt:lpstr>Evaluation: Knapsack Problem</vt:lpstr>
      <vt:lpstr>Elevator Problem</vt:lpstr>
      <vt:lpstr>Evaluation: Elevator Problem</vt:lpstr>
      <vt:lpstr>Plan Abstraction</vt:lpstr>
      <vt:lpstr>Plan Normalization</vt:lpstr>
      <vt:lpstr>Evaluation: Elevator Problem</vt:lpstr>
      <vt:lpstr>Outline </vt:lpstr>
      <vt:lpstr>Offline Time Investment</vt:lpstr>
      <vt:lpstr>Offline Time Investment</vt:lpstr>
      <vt:lpstr>Offline Time Investment</vt:lpstr>
      <vt:lpstr>Offline Time Investment</vt:lpstr>
      <vt:lpstr>Offline Time Investment</vt:lpstr>
      <vt:lpstr>Outline </vt:lpstr>
      <vt:lpstr>Conclusions</vt:lpstr>
      <vt:lpstr>Conclusions (2)</vt:lpstr>
      <vt:lpstr>Contributions </vt:lpstr>
      <vt:lpstr>Future Work</vt:lpstr>
      <vt:lpstr>Future Work (2)</vt:lpstr>
      <vt:lpstr>Thank you!</vt:lpstr>
      <vt:lpstr>Backup </vt:lpstr>
      <vt:lpstr>Contributions </vt:lpstr>
      <vt:lpstr>References </vt:lpstr>
      <vt:lpstr>Related Work – Contingency Planning</vt:lpstr>
      <vt:lpstr>Ideal PS Map – Knapsack problem initial slack = 4 dag, new item’s weight and value vary from 1 to 100</vt:lpstr>
      <vt:lpstr>Related Work – Miner (2009) </vt:lpstr>
      <vt:lpstr>Motivation </vt:lpstr>
      <vt:lpstr>Smoothing</vt:lpstr>
      <vt:lpstr>PowerPoint Presentation</vt:lpstr>
      <vt:lpstr>Motivation</vt:lpstr>
      <vt:lpstr>Related Work – Domshlak, et. al. (2010)</vt:lpstr>
      <vt:lpstr>Related Work – Boyan &amp; Moore (2000)</vt:lpstr>
      <vt:lpstr>Approach:   Problem-Solution Map</vt:lpstr>
      <vt:lpstr>Summary</vt:lpstr>
      <vt:lpstr>Related Work – Gopal &amp; Starkschall (2002)</vt:lpstr>
    </vt:vector>
  </TitlesOfParts>
  <Company>JHUAPL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Real-time Planning with Plan Libraries Generated by Problem Space Analysis</dc:title>
  <dc:creator>holderh1</dc:creator>
  <cp:lastModifiedBy>holderh1</cp:lastModifiedBy>
  <cp:revision>622</cp:revision>
  <dcterms:created xsi:type="dcterms:W3CDTF">2009-04-28T03:09:56Z</dcterms:created>
  <dcterms:modified xsi:type="dcterms:W3CDTF">2015-12-09T12:16:01Z</dcterms:modified>
</cp:coreProperties>
</file>